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3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4" r:id="rId6"/>
    <p:sldId id="267" r:id="rId7"/>
    <p:sldId id="268" r:id="rId8"/>
    <p:sldId id="259" r:id="rId9"/>
    <p:sldId id="272" r:id="rId10"/>
    <p:sldId id="265" r:id="rId11"/>
    <p:sldId id="270" r:id="rId12"/>
    <p:sldId id="273" r:id="rId13"/>
    <p:sldId id="274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5" autoAdjust="0"/>
  </p:normalViewPr>
  <p:slideViewPr>
    <p:cSldViewPr snapToGrid="0">
      <p:cViewPr varScale="1">
        <p:scale>
          <a:sx n="68" d="100"/>
          <a:sy n="68" d="100"/>
        </p:scale>
        <p:origin x="9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ABF28D3-4C98-4A0C-8E9E-2258B31A87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B6FEEF3-4418-4A4D-9563-9C6E6CD145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5B026-FA0D-4688-974F-F5F316B121FB}" type="datetimeFigureOut">
              <a:rPr lang="es-ES" smtClean="0"/>
              <a:t>01/10/2020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9EDAFB2-A393-4C93-BB71-812808DDF7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5E4B9CF-4AA2-455E-8BE6-21362BA3D2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4987C-5CC5-4EF7-ABA1-8403BF62D8F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40754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007F4-4827-440D-BECC-AF402BADACAD}" type="datetimeFigureOut">
              <a:rPr lang="es-ES" noProof="0" smtClean="0"/>
              <a:t>01/10/2020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F142A-67FA-4A5A-AEC3-27124719DA3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64259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F142A-67FA-4A5A-AEC3-27124719DA30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6195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F142A-67FA-4A5A-AEC3-27124719DA3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4073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F142A-67FA-4A5A-AEC3-27124719DA3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0779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F142A-67FA-4A5A-AEC3-27124719DA30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21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F142A-67FA-4A5A-AEC3-27124719DA3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0481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F142A-67FA-4A5A-AEC3-27124719DA30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9204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F142A-67FA-4A5A-AEC3-27124719DA30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2973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F142A-67FA-4A5A-AEC3-27124719DA30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2455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F142A-67FA-4A5A-AEC3-27124719DA30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853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22FAD48-46CF-4496-82BD-6625B2B4A993}" type="datetime1">
              <a:rPr lang="es-ES" noProof="0" smtClean="0"/>
              <a:t>01/10/2020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4892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F0141C6-8A0A-40DB-88BA-CBF580343E03}" type="datetime1">
              <a:rPr lang="es-ES" noProof="0" smtClean="0"/>
              <a:t>01/10/2020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307127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F0141C6-8A0A-40DB-88BA-CBF580343E03}" type="datetime1">
              <a:rPr lang="es-ES" noProof="0" smtClean="0"/>
              <a:t>01/10/2020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2635729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F0141C6-8A0A-40DB-88BA-CBF580343E03}" type="datetime1">
              <a:rPr lang="es-ES" noProof="0" smtClean="0"/>
              <a:t>01/10/2020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676401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1987A0-95A6-41B6-A496-C6EAAEDAF540}" type="datetime1">
              <a:rPr lang="es-ES" noProof="0" smtClean="0"/>
              <a:t>01/10/2020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94072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791C098-BE29-440A-A328-51AABB21805A}" type="datetime1">
              <a:rPr lang="es-ES" noProof="0" smtClean="0"/>
              <a:t>01/10/2020</a:t>
            </a:fld>
            <a:endParaRPr lang="es-E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222951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7E90261-52F1-40F6-929B-C1DF9C651BB8}" type="datetime1">
              <a:rPr lang="es-ES" noProof="0" smtClean="0"/>
              <a:t>01/10/2020</a:t>
            </a:fld>
            <a:endParaRPr lang="es-E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423105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9618102-05E2-4FF2-9F24-AC13EE1D625A}" type="datetime1">
              <a:rPr lang="es-ES" noProof="0" smtClean="0"/>
              <a:t>01/10/2020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24181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D907A07-7659-4280-9BEE-16C8402E1559}" type="datetime1">
              <a:rPr lang="es-ES" noProof="0" smtClean="0"/>
              <a:t>01/10/2020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518230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CE4ECC-76A4-4EFF-B36F-CBAAFA5867BB}" type="datetime1">
              <a:rPr lang="es-ES" noProof="0" smtClean="0"/>
              <a:t>01/10/2020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96520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F0141C6-8A0A-40DB-88BA-CBF580343E03}" type="datetime1">
              <a:rPr lang="es-ES" noProof="0" smtClean="0"/>
              <a:t>01/10/2020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9533886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6C11D98-B0C7-40C1-AAF4-4E3F0E25CB4D}" type="datetime1">
              <a:rPr lang="es-ES" noProof="0" smtClean="0"/>
              <a:t>01/10/2020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41792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FC81E67-6E22-4A8A-9035-16C1B24E3FEE}" type="datetime1">
              <a:rPr lang="es-ES" noProof="0" smtClean="0"/>
              <a:t>01/10/2020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95071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54AF3E3-1292-4643-A1B3-1B68038F99E4}" type="datetime1">
              <a:rPr lang="es-ES" noProof="0" smtClean="0"/>
              <a:t>01/10/2020</a:t>
            </a:fld>
            <a:endParaRPr lang="es-E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8814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11B34C2-FFBF-4739-8D26-1EDD11CC51C2}" type="datetime1">
              <a:rPr lang="es-ES" noProof="0" smtClean="0"/>
              <a:t>01/10/2020</a:t>
            </a:fld>
            <a:endParaRPr lang="es-E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65409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5009D30-D91B-4D44-9568-5A57793DD1D3}" type="datetime1">
              <a:rPr lang="es-ES" noProof="0" smtClean="0"/>
              <a:t>01/10/2020</a:t>
            </a:fld>
            <a:endParaRPr lang="es-E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42759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F0141C6-8A0A-40DB-88BA-CBF580343E03}" type="datetime1">
              <a:rPr lang="es-ES" noProof="0" smtClean="0"/>
              <a:t>01/10/2020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9534897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F0141C6-8A0A-40DB-88BA-CBF580343E03}" type="datetime1">
              <a:rPr lang="es-ES" noProof="0" smtClean="0"/>
              <a:t>01/10/2020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3585317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0F0141C6-8A0A-40DB-88BA-CBF580343E03}" type="datetime1">
              <a:rPr lang="es-ES" noProof="0" smtClean="0"/>
              <a:t>01/10/2020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7092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  <p:sldLayoutId id="2147483781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E7596B-F237-47DD-989E-9D8B0B49B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778" y="1358901"/>
            <a:ext cx="5280026" cy="2730498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El etanol en nuestro organismo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63915B-82A1-4F1C-B5C6-3E18DDD97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2778" y="4165600"/>
            <a:ext cx="5280027" cy="1371599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/>
              <a:t>Y nuestro organismo bajo los efectos de distintas concentraciones de etanol en sangre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12969" t="6222" r="42867" b="5892"/>
          <a:stretch/>
        </p:blipFill>
        <p:spPr>
          <a:xfrm>
            <a:off x="6182723" y="0"/>
            <a:ext cx="6008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2" y="487963"/>
            <a:ext cx="11380914" cy="1231803"/>
          </a:xfrm>
          <a:noFill/>
        </p:spPr>
        <p:txBody>
          <a:bodyPr rtlCol="0">
            <a:normAutofit/>
          </a:bodyPr>
          <a:lstStyle/>
          <a:p>
            <a:pPr rtl="0"/>
            <a:r>
              <a:rPr lang="es-ES" sz="4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Estimación de la Alcoholemia</a:t>
            </a:r>
            <a:endParaRPr lang="es-ES" sz="4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2" y="2497639"/>
            <a:ext cx="5632082" cy="90785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411125" y="1427378"/>
            <a:ext cx="3742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latin typeface="+mj-lt"/>
              </a:rPr>
              <a:t>Fórmula de Widmark</a:t>
            </a:r>
            <a:endParaRPr lang="es-AR" sz="3200" dirty="0">
              <a:latin typeface="+mj-lt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360" y="2497639"/>
            <a:ext cx="5029200" cy="3276600"/>
          </a:xfrm>
          <a:prstGeom prst="rect">
            <a:avLst/>
          </a:prstGeom>
        </p:spPr>
      </p:pic>
      <p:sp>
        <p:nvSpPr>
          <p:cNvPr id="8" name="Elipse 7"/>
          <p:cNvSpPr/>
          <p:nvPr/>
        </p:nvSpPr>
        <p:spPr>
          <a:xfrm>
            <a:off x="4853357" y="2875549"/>
            <a:ext cx="717452" cy="5862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3" name="Conector recto de flecha 12"/>
          <p:cNvCxnSpPr>
            <a:stCxn id="8" idx="6"/>
          </p:cNvCxnSpPr>
          <p:nvPr/>
        </p:nvCxnSpPr>
        <p:spPr>
          <a:xfrm flipV="1">
            <a:off x="5570809" y="2875549"/>
            <a:ext cx="1119551" cy="2931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436098" y="3868615"/>
            <a:ext cx="60631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Estima la </a:t>
            </a:r>
            <a:r>
              <a:rPr lang="es-E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cantidad de tejido en el cual puede distribuirse el etanol consumido. </a:t>
            </a:r>
            <a:r>
              <a:rPr lang="es-E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Esta cantidad es específica de cuerpo y no es generalizable ni puede conocerse a ciencia cierta, por eso este factor es una mera estimación.</a:t>
            </a:r>
          </a:p>
          <a:p>
            <a:endParaRPr lang="es-ES" sz="2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s-E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Cada </a:t>
            </a:r>
            <a:r>
              <a:rPr lang="es-E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cuerpo es único, diferente, y existe más allá de cualquier definición médica, anatómica, social y cultural: ningún número da cuenta de nuestros </a:t>
            </a:r>
            <a:r>
              <a:rPr lang="es-E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cuerpos.</a:t>
            </a:r>
            <a:endParaRPr lang="es-A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6" name="Conector recto de flecha 15"/>
          <p:cNvCxnSpPr>
            <a:stCxn id="8" idx="3"/>
            <a:endCxn id="14" idx="0"/>
          </p:cNvCxnSpPr>
          <p:nvPr/>
        </p:nvCxnSpPr>
        <p:spPr>
          <a:xfrm flipH="1">
            <a:off x="3467686" y="3375919"/>
            <a:ext cx="1490739" cy="4926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 rot="21382499">
            <a:off x="7308165" y="5678594"/>
            <a:ext cx="3793588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400" dirty="0" smtClean="0"/>
              <a:t>¿Qué unidades debe tener R?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71493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2487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Laboratorio de ciencia">
            <a:extLst>
              <a:ext uri="{FF2B5EF4-FFF2-40B4-BE49-F238E27FC236}">
                <a16:creationId xmlns:a16="http://schemas.microsoft.com/office/drawing/2014/main" id="{7E185DA8-778E-49D9-863D-7DB5660424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54" r="25902"/>
          <a:stretch/>
        </p:blipFill>
        <p:spPr>
          <a:xfrm>
            <a:off x="1" y="10"/>
            <a:ext cx="7479157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4023" y="339635"/>
            <a:ext cx="4193177" cy="1875060"/>
          </a:xfrm>
        </p:spPr>
        <p:txBody>
          <a:bodyPr rtlCol="0">
            <a:normAutofit/>
          </a:bodyPr>
          <a:lstStyle/>
          <a:p>
            <a:pPr rtl="0"/>
            <a:r>
              <a:rPr lang="es-ES" dirty="0" smtClean="0"/>
              <a:t>Toxicología</a:t>
            </a:r>
            <a:br>
              <a:rPr lang="es-ES" dirty="0" smtClean="0"/>
            </a:br>
            <a:r>
              <a:rPr lang="es-ES" sz="2000" dirty="0" smtClean="0"/>
              <a:t>ciencia forense que estudia las interacciones de sustancias tóxicas y organismos</a:t>
            </a:r>
            <a:endParaRPr lang="es-ES" dirty="0"/>
          </a:p>
        </p:txBody>
      </p:sp>
      <p:grpSp>
        <p:nvGrpSpPr>
          <p:cNvPr id="3" name="Grupo 2" descr="Iconos"/>
          <p:cNvGrpSpPr/>
          <p:nvPr/>
        </p:nvGrpSpPr>
        <p:grpSpPr>
          <a:xfrm>
            <a:off x="8196405" y="2367564"/>
            <a:ext cx="3352131" cy="3549909"/>
            <a:chOff x="8196405" y="2367565"/>
            <a:chExt cx="3352131" cy="2494518"/>
          </a:xfrm>
        </p:grpSpPr>
        <p:sp>
          <p:nvSpPr>
            <p:cNvPr id="5" name="Rectángulo redondeado 4"/>
            <p:cNvSpPr/>
            <p:nvPr/>
          </p:nvSpPr>
          <p:spPr>
            <a:xfrm>
              <a:off x="8196408" y="2367565"/>
              <a:ext cx="3352128" cy="110867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2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Forma libre 6"/>
            <p:cNvSpPr/>
            <p:nvPr/>
          </p:nvSpPr>
          <p:spPr>
            <a:xfrm>
              <a:off x="8196405" y="2367565"/>
              <a:ext cx="3352130" cy="1108674"/>
            </a:xfrm>
            <a:custGeom>
              <a:avLst/>
              <a:gdLst>
                <a:gd name="connsiteX0" fmla="*/ 0 w 2071608"/>
                <a:gd name="connsiteY0" fmla="*/ 0 h 1108674"/>
                <a:gd name="connsiteX1" fmla="*/ 2071608 w 2071608"/>
                <a:gd name="connsiteY1" fmla="*/ 0 h 1108674"/>
                <a:gd name="connsiteX2" fmla="*/ 2071608 w 2071608"/>
                <a:gd name="connsiteY2" fmla="*/ 1108674 h 1108674"/>
                <a:gd name="connsiteX3" fmla="*/ 0 w 2071608"/>
                <a:gd name="connsiteY3" fmla="*/ 1108674 h 1108674"/>
                <a:gd name="connsiteX4" fmla="*/ 0 w 2071608"/>
                <a:gd name="connsiteY4" fmla="*/ 0 h 110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1608" h="1108674">
                  <a:moveTo>
                    <a:pt x="0" y="0"/>
                  </a:moveTo>
                  <a:lnTo>
                    <a:pt x="2071608" y="0"/>
                  </a:lnTo>
                  <a:lnTo>
                    <a:pt x="2071608" y="1108674"/>
                  </a:lnTo>
                  <a:lnTo>
                    <a:pt x="0" y="11086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7335" tIns="117335" rIns="117335" bIns="117335" numCol="1" spcCol="1270" rtlCol="0" anchor="ctr" anchorCtr="0">
              <a:noAutofit/>
            </a:bodyPr>
            <a:lstStyle/>
            <a:p>
              <a:pPr lvl="0" algn="l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noProof="0" dirty="0" smtClean="0"/>
                <a:t>Toxicocinética: ¿qué le ocurre a una sustancia tóxica al ingresar al organismo?</a:t>
              </a:r>
              <a:endParaRPr lang="es-ES" sz="2000" kern="1200" noProof="0" dirty="0"/>
            </a:p>
          </p:txBody>
        </p:sp>
        <p:sp>
          <p:nvSpPr>
            <p:cNvPr id="8" name="Rectángulo redondeado 7"/>
            <p:cNvSpPr/>
            <p:nvPr/>
          </p:nvSpPr>
          <p:spPr>
            <a:xfrm>
              <a:off x="8196408" y="3753409"/>
              <a:ext cx="3352128" cy="1108674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2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orma libre 10"/>
            <p:cNvSpPr/>
            <p:nvPr/>
          </p:nvSpPr>
          <p:spPr>
            <a:xfrm>
              <a:off x="8196405" y="3753409"/>
              <a:ext cx="3352130" cy="1108674"/>
            </a:xfrm>
            <a:custGeom>
              <a:avLst/>
              <a:gdLst>
                <a:gd name="connsiteX0" fmla="*/ 0 w 2071608"/>
                <a:gd name="connsiteY0" fmla="*/ 0 h 1108674"/>
                <a:gd name="connsiteX1" fmla="*/ 2071608 w 2071608"/>
                <a:gd name="connsiteY1" fmla="*/ 0 h 1108674"/>
                <a:gd name="connsiteX2" fmla="*/ 2071608 w 2071608"/>
                <a:gd name="connsiteY2" fmla="*/ 1108674 h 1108674"/>
                <a:gd name="connsiteX3" fmla="*/ 0 w 2071608"/>
                <a:gd name="connsiteY3" fmla="*/ 1108674 h 1108674"/>
                <a:gd name="connsiteX4" fmla="*/ 0 w 2071608"/>
                <a:gd name="connsiteY4" fmla="*/ 0 h 110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1608" h="1108674">
                  <a:moveTo>
                    <a:pt x="0" y="0"/>
                  </a:moveTo>
                  <a:lnTo>
                    <a:pt x="2071608" y="0"/>
                  </a:lnTo>
                  <a:lnTo>
                    <a:pt x="2071608" y="1108674"/>
                  </a:lnTo>
                  <a:lnTo>
                    <a:pt x="0" y="110867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7335" tIns="117335" rIns="117335" bIns="117335" numCol="1" spcCol="1270" rtlCol="0" anchor="ctr" anchorCtr="0">
              <a:noAutofit/>
            </a:bodyPr>
            <a:lstStyle/>
            <a:p>
              <a:pPr lvl="0" algn="l" defTabSz="6667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kern="1200" noProof="0" dirty="0" smtClean="0"/>
                <a:t>Toxicodinamia: ¿qué le ocurre a mi organismo en presencia de una sustancia tóxica?</a:t>
              </a:r>
              <a:endParaRPr lang="es-ES" sz="2000" kern="1200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640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redondeado 6"/>
          <p:cNvSpPr/>
          <p:nvPr/>
        </p:nvSpPr>
        <p:spPr>
          <a:xfrm>
            <a:off x="5734594" y="2259875"/>
            <a:ext cx="5815737" cy="4245428"/>
          </a:xfrm>
          <a:prstGeom prst="roundRect">
            <a:avLst>
              <a:gd name="adj" fmla="val 6536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E7596B-F237-47DD-989E-9D8B0B49B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718458"/>
            <a:ext cx="10959737" cy="1227909"/>
          </a:xfrm>
        </p:spPr>
        <p:txBody>
          <a:bodyPr rtlCol="0">
            <a:normAutofit/>
          </a:bodyPr>
          <a:lstStyle/>
          <a:p>
            <a:pPr rtl="0"/>
            <a:r>
              <a:rPr lang="es-E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Toxicocinética: Las 4 etapas del viaje de una sustancia tóxica por nuestro cuerpo</a:t>
            </a:r>
            <a:endParaRPr lang="es-E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63915B-82A1-4F1C-B5C6-3E18DDD97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5223" y="2508069"/>
            <a:ext cx="5315355" cy="399723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>
            <a:normAutofit fontScale="25000" lnSpcReduction="20000"/>
          </a:bodyPr>
          <a:lstStyle/>
          <a:p>
            <a:pPr marL="457200" indent="-457200" algn="just" rtl="0">
              <a:buFont typeface="+mj-lt"/>
              <a:buAutoNum type="arabicPeriod"/>
            </a:pPr>
            <a:endParaRPr lang="es-ES" b="1" dirty="0" smtClean="0">
              <a:solidFill>
                <a:srgbClr val="FF0000"/>
              </a:solidFill>
            </a:endParaRPr>
          </a:p>
          <a:p>
            <a:pPr marL="457200" indent="-457200" algn="just" rtl="0">
              <a:buFont typeface="+mj-lt"/>
              <a:buAutoNum type="arabicPeriod"/>
            </a:pPr>
            <a:r>
              <a:rPr lang="es-ES" sz="6000" dirty="0" smtClean="0">
                <a:solidFill>
                  <a:srgbClr val="FF0000"/>
                </a:solidFill>
              </a:rPr>
              <a:t>Absorción:</a:t>
            </a:r>
            <a:r>
              <a:rPr lang="es-ES" sz="6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proceso por el cual la sustancia atraviesa los tejidos y llega a los vasos sanguíneos</a:t>
            </a:r>
          </a:p>
          <a:p>
            <a:pPr marL="457200" indent="-457200" algn="just" rtl="0">
              <a:buFont typeface="+mj-lt"/>
              <a:buAutoNum type="arabicPeriod"/>
            </a:pPr>
            <a:r>
              <a:rPr lang="es-ES" sz="6000" dirty="0" smtClean="0">
                <a:solidFill>
                  <a:srgbClr val="FF0000"/>
                </a:solidFill>
              </a:rPr>
              <a:t>Distribución: </a:t>
            </a:r>
            <a:r>
              <a:rPr lang="es-ES" sz="6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proceso por el cual la sustancia tóxica va de la sangre a los distintos órganos del cuerpo</a:t>
            </a:r>
          </a:p>
          <a:p>
            <a:pPr marL="457200" indent="-457200" algn="just" rtl="0">
              <a:buFont typeface="+mj-lt"/>
              <a:buAutoNum type="arabicPeriod"/>
            </a:pPr>
            <a:r>
              <a:rPr lang="es-ES" sz="6000" dirty="0" smtClean="0">
                <a:solidFill>
                  <a:srgbClr val="FF0000"/>
                </a:solidFill>
              </a:rPr>
              <a:t>Metabolización: </a:t>
            </a:r>
            <a:r>
              <a:rPr lang="es-ES" sz="6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transformación química de la sustancia tóxica para convertirla en una sustancia fácil de eliminar del cuerpo. Ocurre fundamentalmente en el hígado</a:t>
            </a:r>
          </a:p>
          <a:p>
            <a:pPr marL="457200" indent="-457200" algn="just" rtl="0">
              <a:buFont typeface="+mj-lt"/>
              <a:buAutoNum type="arabicPeriod"/>
            </a:pPr>
            <a:r>
              <a:rPr lang="es-ES" sz="6000" dirty="0" smtClean="0">
                <a:solidFill>
                  <a:srgbClr val="FF0000"/>
                </a:solidFill>
              </a:rPr>
              <a:t>Eliminación: </a:t>
            </a:r>
            <a:r>
              <a:rPr lang="es-ES" sz="6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salida de la sustancia tóxica, o de sus productos de metabolización, del organismo vía orina, heces, sudoración, aire exhalado, </a:t>
            </a:r>
            <a:r>
              <a:rPr lang="es-ES" sz="6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s-ES" sz="6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64" y="2259874"/>
            <a:ext cx="4869180" cy="424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4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redondeado 6"/>
          <p:cNvSpPr/>
          <p:nvPr/>
        </p:nvSpPr>
        <p:spPr>
          <a:xfrm>
            <a:off x="627016" y="718458"/>
            <a:ext cx="1854927" cy="1244488"/>
          </a:xfrm>
          <a:prstGeom prst="roundRect">
            <a:avLst>
              <a:gd name="adj" fmla="val 6536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9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E7596B-F237-47DD-989E-9D8B0B49B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7073" y="718458"/>
            <a:ext cx="8269795" cy="1110342"/>
          </a:xfrm>
        </p:spPr>
        <p:txBody>
          <a:bodyPr rtlCol="0">
            <a:noAutofit/>
          </a:bodyPr>
          <a:lstStyle/>
          <a:p>
            <a:pPr rtl="0"/>
            <a:r>
              <a:rPr lang="es-E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¿Cómo son estos pasos en el caso del etanol?</a:t>
            </a:r>
            <a:endParaRPr lang="es-E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63915B-82A1-4F1C-B5C6-3E18DDD97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4582" y="436098"/>
            <a:ext cx="1737361" cy="168433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>
            <a:noAutofit/>
          </a:bodyPr>
          <a:lstStyle/>
          <a:p>
            <a:pPr marL="457200" indent="-457200" algn="just" rtl="0">
              <a:buFont typeface="+mj-lt"/>
              <a:buAutoNum type="arabicPeriod"/>
            </a:pPr>
            <a:endParaRPr lang="es-ES" sz="900" b="1" dirty="0" smtClean="0">
              <a:solidFill>
                <a:srgbClr val="FF0000"/>
              </a:solidFill>
            </a:endParaRPr>
          </a:p>
          <a:p>
            <a:pPr marL="457200" indent="-457200" algn="just" rtl="0">
              <a:buFont typeface="+mj-lt"/>
              <a:buAutoNum type="arabicPeriod"/>
            </a:pPr>
            <a:r>
              <a:rPr lang="es-ES" sz="1050" dirty="0" smtClean="0">
                <a:solidFill>
                  <a:srgbClr val="FF0000"/>
                </a:solidFill>
              </a:rPr>
              <a:t>Absorción</a:t>
            </a:r>
            <a:endParaRPr lang="es-ES" sz="105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 algn="just" rtl="0">
              <a:buFont typeface="+mj-lt"/>
              <a:buAutoNum type="arabicPeriod"/>
            </a:pPr>
            <a:r>
              <a:rPr lang="es-ES" sz="1050" dirty="0" smtClean="0">
                <a:solidFill>
                  <a:srgbClr val="FF0000"/>
                </a:solidFill>
              </a:rPr>
              <a:t>Distribución </a:t>
            </a:r>
          </a:p>
          <a:p>
            <a:pPr marL="457200" indent="-457200" algn="just" rtl="0">
              <a:buFont typeface="+mj-lt"/>
              <a:buAutoNum type="arabicPeriod"/>
            </a:pPr>
            <a:r>
              <a:rPr lang="es-ES" sz="1050" dirty="0" smtClean="0">
                <a:solidFill>
                  <a:srgbClr val="FF0000"/>
                </a:solidFill>
              </a:rPr>
              <a:t>Metabolización</a:t>
            </a:r>
          </a:p>
          <a:p>
            <a:pPr marL="457200" indent="-457200" algn="just" rtl="0">
              <a:buFont typeface="+mj-lt"/>
              <a:buAutoNum type="arabicPeriod"/>
            </a:pPr>
            <a:r>
              <a:rPr lang="es-ES" sz="1050" dirty="0" smtClean="0">
                <a:solidFill>
                  <a:srgbClr val="FF0000"/>
                </a:solidFill>
              </a:rPr>
              <a:t>Eliminación</a:t>
            </a:r>
            <a:endParaRPr lang="es-E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 useBgFill="1">
        <p:nvSpPr>
          <p:cNvPr id="6" name="CuadroTexto 5"/>
          <p:cNvSpPr txBox="1"/>
          <p:nvPr/>
        </p:nvSpPr>
        <p:spPr>
          <a:xfrm>
            <a:off x="2133918" y="2232972"/>
            <a:ext cx="7796188" cy="42473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dirty="0" smtClean="0"/>
              <a:t>Luego de la ingesta, </a:t>
            </a:r>
            <a:r>
              <a:rPr lang="es-ES" b="1" dirty="0" smtClean="0"/>
              <a:t>se absorbe en estómago e intestino</a:t>
            </a:r>
            <a:r>
              <a:rPr lang="es-ES" dirty="0" smtClean="0"/>
              <a:t>: atraviesa las paredes de estos órganos y llega al torrente sanguíneo. A los 5 minutos de la ingesta ya se lo detecta en sangre, a los 30-90 minutos alcanza el máximo</a:t>
            </a:r>
          </a:p>
          <a:p>
            <a:pPr marL="342900" indent="-342900">
              <a:buFont typeface="+mj-lt"/>
              <a:buAutoNum type="arabicPeriod"/>
            </a:pP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Una vez en la sangre </a:t>
            </a:r>
            <a:r>
              <a:rPr lang="es-ES" b="1" dirty="0" smtClean="0"/>
              <a:t>se distribuye a todos los órganos, mayormente a los tejidos más acuosos</a:t>
            </a:r>
            <a:r>
              <a:rPr lang="es-ES" dirty="0" smtClean="0"/>
              <a:t> y minoritariamente a los tejidos más adiposos</a:t>
            </a:r>
            <a:r>
              <a:rPr lang="es-AR" dirty="0" smtClean="0"/>
              <a:t>. Al ser una molécula pequeña </a:t>
            </a:r>
            <a:r>
              <a:rPr lang="es-AR" b="1" dirty="0" smtClean="0"/>
              <a:t>puede atravesar la barrera </a:t>
            </a:r>
            <a:r>
              <a:rPr lang="es-AR" b="1" dirty="0" err="1" smtClean="0"/>
              <a:t>hematoencefálica</a:t>
            </a:r>
            <a:r>
              <a:rPr lang="es-AR" b="1" dirty="0" smtClean="0"/>
              <a:t> (capa protectora del cerebro) y la placenta</a:t>
            </a:r>
          </a:p>
          <a:p>
            <a:pPr marL="342900" indent="-342900">
              <a:buFont typeface="+mj-lt"/>
              <a:buAutoNum type="arabicPeriod"/>
            </a:pPr>
            <a:endParaRPr lang="es-AR" dirty="0" smtClean="0"/>
          </a:p>
          <a:p>
            <a:pPr marL="342900" indent="-342900">
              <a:buFont typeface="+mj-lt"/>
              <a:buAutoNum type="arabicPeriod"/>
            </a:pPr>
            <a:r>
              <a:rPr lang="es-ES" b="1" dirty="0" smtClean="0"/>
              <a:t>Se metaboliza principalmente en hígado</a:t>
            </a:r>
            <a:r>
              <a:rPr lang="es-ES" dirty="0" smtClean="0"/>
              <a:t>, donde es convertido en ácido acético (este compuesto es </a:t>
            </a:r>
            <a:r>
              <a:rPr lang="es-ES" b="1" dirty="0" smtClean="0"/>
              <a:t>precursor de la síntesis de grasas</a:t>
            </a:r>
            <a:r>
              <a:rPr lang="es-ES" dirty="0" smtClean="0"/>
              <a:t>), que puede degradarse en CO2 y agua fácilmente eliminables</a:t>
            </a:r>
          </a:p>
          <a:p>
            <a:pPr marL="342900" indent="-342900">
              <a:buFont typeface="+mj-lt"/>
              <a:buAutoNum type="arabicPeriod"/>
            </a:pPr>
            <a:endParaRPr lang="es-ES" dirty="0" smtClean="0"/>
          </a:p>
          <a:p>
            <a:pPr marL="342900" indent="-342900">
              <a:buFont typeface="+mj-lt"/>
              <a:buAutoNum type="arabicPeriod"/>
            </a:pPr>
            <a:r>
              <a:rPr lang="es-ES" dirty="0" smtClean="0"/>
              <a:t>Entre un 2-10% se elimina </a:t>
            </a:r>
            <a:r>
              <a:rPr lang="es-ES" b="1" dirty="0" smtClean="0"/>
              <a:t>sin metabolizar en el aire exhalado</a:t>
            </a:r>
            <a:r>
              <a:rPr lang="es-ES" dirty="0" smtClean="0"/>
              <a:t>. El resto, una vez </a:t>
            </a:r>
            <a:r>
              <a:rPr lang="es-ES" b="1" dirty="0" smtClean="0"/>
              <a:t>metabolizado se elimina en orina, aire exhalado y sudoración.</a:t>
            </a:r>
          </a:p>
        </p:txBody>
      </p:sp>
      <p:sp>
        <p:nvSpPr>
          <p:cNvPr id="4" name="CuadroTexto 3"/>
          <p:cNvSpPr txBox="1"/>
          <p:nvPr/>
        </p:nvSpPr>
        <p:spPr>
          <a:xfrm rot="21374793">
            <a:off x="144665" y="2812347"/>
            <a:ext cx="1934293" cy="107721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600" i="1" dirty="0" smtClean="0"/>
              <a:t>¿Por qué se recomienda no beber alcohol con el estómago vacío?</a:t>
            </a:r>
            <a:endParaRPr lang="es-AR" sz="1600" i="1" dirty="0"/>
          </a:p>
        </p:txBody>
      </p:sp>
      <p:sp>
        <p:nvSpPr>
          <p:cNvPr id="5" name="CuadroTexto 4"/>
          <p:cNvSpPr txBox="1"/>
          <p:nvPr/>
        </p:nvSpPr>
        <p:spPr>
          <a:xfrm rot="153287">
            <a:off x="9897952" y="1715358"/>
            <a:ext cx="2077501" cy="255454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600" i="1" dirty="0" smtClean="0"/>
              <a:t>¿Por qué va más a los tejidos acuosos que los grasos?</a:t>
            </a:r>
          </a:p>
          <a:p>
            <a:r>
              <a:rPr lang="es-ES" sz="1600" i="1" dirty="0" smtClean="0"/>
              <a:t>¿Por qué las mujeres en líneas generales son más afectadas por el alcohol?</a:t>
            </a:r>
          </a:p>
          <a:p>
            <a:r>
              <a:rPr lang="es-ES" sz="1600" i="1" dirty="0" smtClean="0"/>
              <a:t>¿Por qué a las personas gestantes se les indica no beber alcohol?</a:t>
            </a:r>
            <a:endParaRPr lang="es-AR" sz="1600" i="1" dirty="0"/>
          </a:p>
        </p:txBody>
      </p:sp>
      <p:sp>
        <p:nvSpPr>
          <p:cNvPr id="8" name="CuadroTexto 7"/>
          <p:cNvSpPr txBox="1"/>
          <p:nvPr/>
        </p:nvSpPr>
        <p:spPr>
          <a:xfrm rot="168228">
            <a:off x="247426" y="4328821"/>
            <a:ext cx="1838323" cy="206210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600" i="1" dirty="0" smtClean="0"/>
              <a:t>¿Por qué puede dolerme la cabeza luego de consumir mucho alcohol?</a:t>
            </a:r>
          </a:p>
          <a:p>
            <a:r>
              <a:rPr lang="es-ES" sz="1600" i="1" dirty="0" smtClean="0"/>
              <a:t>¿Por qué el consumo crónico produce hígado graso y cirrosis?</a:t>
            </a:r>
            <a:endParaRPr lang="es-AR" sz="1600" i="1" dirty="0"/>
          </a:p>
        </p:txBody>
      </p:sp>
      <p:sp>
        <p:nvSpPr>
          <p:cNvPr id="9" name="CuadroTexto 8"/>
          <p:cNvSpPr txBox="1"/>
          <p:nvPr/>
        </p:nvSpPr>
        <p:spPr>
          <a:xfrm rot="21362544">
            <a:off x="9902278" y="4690195"/>
            <a:ext cx="2042737" cy="181588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600" i="1" dirty="0" smtClean="0"/>
              <a:t>¿Por qué se puede conocer la concentración de etanol en sangre en los controles automovilísticos sin extraer sangre?</a:t>
            </a:r>
            <a:endParaRPr lang="es-AR" sz="1600" i="1" dirty="0"/>
          </a:p>
        </p:txBody>
      </p:sp>
    </p:spTree>
    <p:extLst>
      <p:ext uri="{BB962C8B-B14F-4D97-AF65-F5344CB8AC3E}">
        <p14:creationId xmlns:p14="http://schemas.microsoft.com/office/powerpoint/2010/main" val="3560610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ángulo redondeado 3"/>
          <p:cNvSpPr/>
          <p:nvPr/>
        </p:nvSpPr>
        <p:spPr>
          <a:xfrm>
            <a:off x="492369" y="1519317"/>
            <a:ext cx="3587262" cy="224676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82" y="554793"/>
            <a:ext cx="4220307" cy="1231803"/>
          </a:xfrm>
          <a:noFill/>
        </p:spPr>
        <p:txBody>
          <a:bodyPr rtlCol="0">
            <a:normAutofit/>
          </a:bodyPr>
          <a:lstStyle/>
          <a:p>
            <a:pPr rtl="0"/>
            <a:r>
              <a:rPr lang="es-ES" sz="4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Alcoholemia</a:t>
            </a:r>
            <a:endParaRPr lang="es-ES" sz="4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92369" y="1674065"/>
            <a:ext cx="3587262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 la </a:t>
            </a:r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concentración de etanol en la sangre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expresada como </a:t>
            </a:r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gramos de etanol por litro de sangre</a:t>
            </a:r>
            <a:endParaRPr lang="es-AR" sz="24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445" y="1519317"/>
            <a:ext cx="6100250" cy="491490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371471" y="857597"/>
            <a:ext cx="4615110" cy="132343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2000" i="1" dirty="0" smtClean="0"/>
              <a:t>¿Por qué crece y luego decrece?</a:t>
            </a:r>
          </a:p>
          <a:p>
            <a:endParaRPr lang="es-ES" sz="2000" i="1" dirty="0" smtClean="0"/>
          </a:p>
          <a:p>
            <a:r>
              <a:rPr lang="es-ES" sz="2000" i="1" dirty="0" smtClean="0"/>
              <a:t>¿Qué es más rápido: absorción/distribución o metabolización/eliminación?</a:t>
            </a:r>
            <a:endParaRPr lang="es-AR" sz="2000" i="1" dirty="0"/>
          </a:p>
        </p:txBody>
      </p:sp>
      <p:sp>
        <p:nvSpPr>
          <p:cNvPr id="11" name="AutoShape 2" descr="https://recursos.ort.edu.ar/static/archivos/image/1094946/14806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277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025" y="-1"/>
            <a:ext cx="5593976" cy="6858001"/>
          </a:xfrm>
          <a:prstGeom prst="rect">
            <a:avLst/>
          </a:prstGeom>
        </p:spPr>
      </p:pic>
      <p:sp useBgFill="1">
        <p:nvSpPr>
          <p:cNvPr id="5" name="Rectángulo redondeado 4"/>
          <p:cNvSpPr/>
          <p:nvPr/>
        </p:nvSpPr>
        <p:spPr>
          <a:xfrm>
            <a:off x="492369" y="1519318"/>
            <a:ext cx="5262972" cy="16183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521" y="442262"/>
            <a:ext cx="4220307" cy="1231803"/>
          </a:xfrm>
          <a:noFill/>
        </p:spPr>
        <p:txBody>
          <a:bodyPr rtlCol="0">
            <a:normAutofit/>
          </a:bodyPr>
          <a:lstStyle/>
          <a:p>
            <a:pPr rtl="0"/>
            <a:r>
              <a:rPr lang="es-ES" sz="4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Alcoholemia</a:t>
            </a:r>
            <a:endParaRPr lang="es-ES" sz="4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92369" y="1674065"/>
            <a:ext cx="526297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 la </a:t>
            </a:r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concentración de etanol en la sangre</a:t>
            </a:r>
            <a:r>
              <a:rPr lang="es-E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expresada como </a:t>
            </a:r>
            <a:r>
              <a:rPr lang="es-E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gramos de etanol por litro de sangre</a:t>
            </a:r>
            <a:endParaRPr lang="es-AR" sz="2400" b="1" dirty="0"/>
          </a:p>
        </p:txBody>
      </p:sp>
      <p:sp>
        <p:nvSpPr>
          <p:cNvPr id="8" name="CuadroTexto 7"/>
          <p:cNvSpPr txBox="1"/>
          <p:nvPr/>
        </p:nvSpPr>
        <p:spPr>
          <a:xfrm rot="21246428">
            <a:off x="1348843" y="3818965"/>
            <a:ext cx="3550023" cy="15696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4800" dirty="0" smtClean="0"/>
              <a:t>¿Por qué nos interesa?</a:t>
            </a:r>
            <a:endParaRPr lang="es-AR" sz="4800" dirty="0"/>
          </a:p>
        </p:txBody>
      </p:sp>
    </p:spTree>
    <p:extLst>
      <p:ext uri="{BB962C8B-B14F-4D97-AF65-F5344CB8AC3E}">
        <p14:creationId xmlns:p14="http://schemas.microsoft.com/office/powerpoint/2010/main" val="362541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contenido 5" descr="Fórmula">
            <a:extLst>
              <a:ext uri="{FF2B5EF4-FFF2-40B4-BE49-F238E27FC236}">
                <a16:creationId xmlns:a16="http://schemas.microsoft.com/office/drawing/2014/main" id="{29B78601-F415-4A48-AB86-2F6B81FA913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20" y="10"/>
            <a:ext cx="4024741" cy="6857990"/>
          </a:xfrm>
          <a:prstGeom prst="rect">
            <a:avLst/>
          </a:prstGeom>
        </p:spPr>
      </p:pic>
      <p:grpSp>
        <p:nvGrpSpPr>
          <p:cNvPr id="5" name="Grupo 4" descr="SmartArt"/>
          <p:cNvGrpSpPr/>
          <p:nvPr/>
        </p:nvGrpSpPr>
        <p:grpSpPr>
          <a:xfrm>
            <a:off x="4327898" y="201760"/>
            <a:ext cx="7611398" cy="5708943"/>
            <a:chOff x="4327898" y="201760"/>
            <a:chExt cx="7611398" cy="5708943"/>
          </a:xfrm>
        </p:grpSpPr>
        <p:sp>
          <p:nvSpPr>
            <p:cNvPr id="7" name="Forma libre 6"/>
            <p:cNvSpPr/>
            <p:nvPr/>
          </p:nvSpPr>
          <p:spPr>
            <a:xfrm>
              <a:off x="6510567" y="201760"/>
              <a:ext cx="2506827" cy="1857115"/>
            </a:xfrm>
            <a:custGeom>
              <a:avLst/>
              <a:gdLst>
                <a:gd name="connsiteX0" fmla="*/ 0 w 2506827"/>
                <a:gd name="connsiteY0" fmla="*/ 928558 h 1857115"/>
                <a:gd name="connsiteX1" fmla="*/ 1253414 w 2506827"/>
                <a:gd name="connsiteY1" fmla="*/ 0 h 1857115"/>
                <a:gd name="connsiteX2" fmla="*/ 2506828 w 2506827"/>
                <a:gd name="connsiteY2" fmla="*/ 928558 h 1857115"/>
                <a:gd name="connsiteX3" fmla="*/ 1253414 w 2506827"/>
                <a:gd name="connsiteY3" fmla="*/ 1857116 h 1857115"/>
                <a:gd name="connsiteX4" fmla="*/ 0 w 2506827"/>
                <a:gd name="connsiteY4" fmla="*/ 928558 h 185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6827" h="1857115">
                  <a:moveTo>
                    <a:pt x="0" y="928558"/>
                  </a:moveTo>
                  <a:cubicBezTo>
                    <a:pt x="0" y="415730"/>
                    <a:pt x="561173" y="0"/>
                    <a:pt x="1253414" y="0"/>
                  </a:cubicBezTo>
                  <a:cubicBezTo>
                    <a:pt x="1945655" y="0"/>
                    <a:pt x="2506828" y="415730"/>
                    <a:pt x="2506828" y="928558"/>
                  </a:cubicBezTo>
                  <a:cubicBezTo>
                    <a:pt x="2506828" y="1441386"/>
                    <a:pt x="1945655" y="1857116"/>
                    <a:pt x="1253414" y="1857116"/>
                  </a:cubicBezTo>
                  <a:cubicBezTo>
                    <a:pt x="561173" y="1857116"/>
                    <a:pt x="0" y="1441386"/>
                    <a:pt x="0" y="928558"/>
                  </a:cubicBezTo>
                  <a:close/>
                </a:path>
              </a:pathLst>
            </a:cu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92516" tIns="297368" rIns="392516" bIns="297368" numCol="1" spcCol="1270" rtlCol="0" anchor="ctr" anchorCtr="0">
              <a:noAutofit/>
            </a:bodyPr>
            <a:lstStyle/>
            <a:p>
              <a:pPr lvl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s-ES" sz="2000" b="1" kern="1200" noProof="0" dirty="0" smtClean="0">
                  <a:solidFill>
                    <a:schemeClr val="tx1"/>
                  </a:solidFill>
                </a:rPr>
                <a:t>Alcoholemia</a:t>
              </a:r>
              <a:endParaRPr lang="es-ES" sz="2000" b="1" kern="1200" noProof="0" dirty="0">
                <a:solidFill>
                  <a:schemeClr val="tx1"/>
                </a:solidFill>
              </a:endParaRPr>
            </a:p>
          </p:txBody>
        </p:sp>
        <p:sp>
          <p:nvSpPr>
            <p:cNvPr id="8" name="Forma libre 7"/>
            <p:cNvSpPr/>
            <p:nvPr/>
          </p:nvSpPr>
          <p:spPr>
            <a:xfrm rot="2725610">
              <a:off x="8721055" y="1682637"/>
              <a:ext cx="518768" cy="626776"/>
            </a:xfrm>
            <a:custGeom>
              <a:avLst/>
              <a:gdLst>
                <a:gd name="connsiteX0" fmla="*/ 0 w 518768"/>
                <a:gd name="connsiteY0" fmla="*/ 125355 h 626776"/>
                <a:gd name="connsiteX1" fmla="*/ 259384 w 518768"/>
                <a:gd name="connsiteY1" fmla="*/ 125355 h 626776"/>
                <a:gd name="connsiteX2" fmla="*/ 259384 w 518768"/>
                <a:gd name="connsiteY2" fmla="*/ 0 h 626776"/>
                <a:gd name="connsiteX3" fmla="*/ 518768 w 518768"/>
                <a:gd name="connsiteY3" fmla="*/ 313388 h 626776"/>
                <a:gd name="connsiteX4" fmla="*/ 259384 w 518768"/>
                <a:gd name="connsiteY4" fmla="*/ 626776 h 626776"/>
                <a:gd name="connsiteX5" fmla="*/ 259384 w 518768"/>
                <a:gd name="connsiteY5" fmla="*/ 501421 h 626776"/>
                <a:gd name="connsiteX6" fmla="*/ 0 w 518768"/>
                <a:gd name="connsiteY6" fmla="*/ 501421 h 626776"/>
                <a:gd name="connsiteX7" fmla="*/ 0 w 518768"/>
                <a:gd name="connsiteY7" fmla="*/ 125355 h 62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8768" h="626776">
                  <a:moveTo>
                    <a:pt x="0" y="125355"/>
                  </a:moveTo>
                  <a:lnTo>
                    <a:pt x="259384" y="125355"/>
                  </a:lnTo>
                  <a:lnTo>
                    <a:pt x="259384" y="0"/>
                  </a:lnTo>
                  <a:lnTo>
                    <a:pt x="518768" y="313388"/>
                  </a:lnTo>
                  <a:lnTo>
                    <a:pt x="259384" y="626776"/>
                  </a:lnTo>
                  <a:lnTo>
                    <a:pt x="259384" y="501421"/>
                  </a:lnTo>
                  <a:lnTo>
                    <a:pt x="0" y="501421"/>
                  </a:lnTo>
                  <a:lnTo>
                    <a:pt x="0" y="125355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25355" rIns="155630" bIns="125354" numCol="1" spcCol="1270" rtlCol="0" anchor="ctr" anchorCtr="0">
              <a:noAutofit/>
            </a:bodyPr>
            <a:lstStyle/>
            <a:p>
              <a:pPr lvl="0" algn="ctr" defTabSz="4445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1000" b="1" kern="1200" noProof="0" dirty="0">
                <a:solidFill>
                  <a:schemeClr val="tx1"/>
                </a:solidFill>
              </a:endParaRPr>
            </a:p>
          </p:txBody>
        </p:sp>
        <p:sp>
          <p:nvSpPr>
            <p:cNvPr id="9" name="Forma libre 8"/>
            <p:cNvSpPr/>
            <p:nvPr/>
          </p:nvSpPr>
          <p:spPr>
            <a:xfrm>
              <a:off x="8766176" y="2120927"/>
              <a:ext cx="1857115" cy="1857115"/>
            </a:xfrm>
            <a:custGeom>
              <a:avLst/>
              <a:gdLst>
                <a:gd name="connsiteX0" fmla="*/ 0 w 1857115"/>
                <a:gd name="connsiteY0" fmla="*/ 928558 h 1857115"/>
                <a:gd name="connsiteX1" fmla="*/ 928558 w 1857115"/>
                <a:gd name="connsiteY1" fmla="*/ 0 h 1857115"/>
                <a:gd name="connsiteX2" fmla="*/ 1857116 w 1857115"/>
                <a:gd name="connsiteY2" fmla="*/ 928558 h 1857115"/>
                <a:gd name="connsiteX3" fmla="*/ 928558 w 1857115"/>
                <a:gd name="connsiteY3" fmla="*/ 1857116 h 1857115"/>
                <a:gd name="connsiteX4" fmla="*/ 0 w 1857115"/>
                <a:gd name="connsiteY4" fmla="*/ 928558 h 185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115" h="1857115">
                  <a:moveTo>
                    <a:pt x="0" y="928558"/>
                  </a:moveTo>
                  <a:cubicBezTo>
                    <a:pt x="0" y="415730"/>
                    <a:pt x="415730" y="0"/>
                    <a:pt x="928558" y="0"/>
                  </a:cubicBezTo>
                  <a:cubicBezTo>
                    <a:pt x="1441386" y="0"/>
                    <a:pt x="1857116" y="415730"/>
                    <a:pt x="1857116" y="928558"/>
                  </a:cubicBezTo>
                  <a:cubicBezTo>
                    <a:pt x="1857116" y="1441386"/>
                    <a:pt x="1441386" y="1857116"/>
                    <a:pt x="928558" y="1857116"/>
                  </a:cubicBezTo>
                  <a:cubicBezTo>
                    <a:pt x="415730" y="1857116"/>
                    <a:pt x="0" y="1441386"/>
                    <a:pt x="0" y="928558"/>
                  </a:cubicBezTo>
                  <a:close/>
                </a:path>
              </a:pathLst>
            </a:cu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-1093548"/>
                <a:satOff val="-2105"/>
                <a:lumOff val="147"/>
                <a:alphaOff val="0"/>
              </a:schemeClr>
            </a:fillRef>
            <a:effectRef idx="2">
              <a:schemeClr val="accent2">
                <a:hueOff val="-1093548"/>
                <a:satOff val="-2105"/>
                <a:lumOff val="14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4828" tIns="294828" rIns="294828" bIns="294828" numCol="1" spcCol="1270" rtlCol="0" anchor="ctr" anchorCtr="0">
              <a:noAutofit/>
            </a:bodyPr>
            <a:lstStyle/>
            <a:p>
              <a:pPr lvl="0" algn="ctr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s-ES" sz="1800" b="1" kern="1200" noProof="0" dirty="0" smtClean="0">
                  <a:solidFill>
                    <a:schemeClr val="tx1"/>
                  </a:solidFill>
                </a:rPr>
                <a:t>Mediciones</a:t>
              </a:r>
              <a:endParaRPr lang="es-ES" sz="1800" b="1" kern="12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0" name="Forma libre 9"/>
            <p:cNvSpPr/>
            <p:nvPr/>
          </p:nvSpPr>
          <p:spPr>
            <a:xfrm rot="8138294">
              <a:off x="8695915" y="3643625"/>
              <a:ext cx="292676" cy="626776"/>
            </a:xfrm>
            <a:custGeom>
              <a:avLst/>
              <a:gdLst>
                <a:gd name="connsiteX0" fmla="*/ 0 w 292676"/>
                <a:gd name="connsiteY0" fmla="*/ 125355 h 626776"/>
                <a:gd name="connsiteX1" fmla="*/ 146338 w 292676"/>
                <a:gd name="connsiteY1" fmla="*/ 125355 h 626776"/>
                <a:gd name="connsiteX2" fmla="*/ 146338 w 292676"/>
                <a:gd name="connsiteY2" fmla="*/ 0 h 626776"/>
                <a:gd name="connsiteX3" fmla="*/ 292676 w 292676"/>
                <a:gd name="connsiteY3" fmla="*/ 313388 h 626776"/>
                <a:gd name="connsiteX4" fmla="*/ 146338 w 292676"/>
                <a:gd name="connsiteY4" fmla="*/ 626776 h 626776"/>
                <a:gd name="connsiteX5" fmla="*/ 146338 w 292676"/>
                <a:gd name="connsiteY5" fmla="*/ 501421 h 626776"/>
                <a:gd name="connsiteX6" fmla="*/ 0 w 292676"/>
                <a:gd name="connsiteY6" fmla="*/ 501421 h 626776"/>
                <a:gd name="connsiteX7" fmla="*/ 0 w 292676"/>
                <a:gd name="connsiteY7" fmla="*/ 125355 h 62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676" h="626776">
                  <a:moveTo>
                    <a:pt x="0" y="125355"/>
                  </a:moveTo>
                  <a:lnTo>
                    <a:pt x="146338" y="125355"/>
                  </a:lnTo>
                  <a:lnTo>
                    <a:pt x="146338" y="0"/>
                  </a:lnTo>
                  <a:lnTo>
                    <a:pt x="292676" y="313388"/>
                  </a:lnTo>
                  <a:lnTo>
                    <a:pt x="146338" y="626776"/>
                  </a:lnTo>
                  <a:lnTo>
                    <a:pt x="146338" y="501421"/>
                  </a:lnTo>
                  <a:lnTo>
                    <a:pt x="0" y="501421"/>
                  </a:lnTo>
                  <a:lnTo>
                    <a:pt x="0" y="125355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-1093548"/>
                <a:satOff val="-2105"/>
                <a:lumOff val="147"/>
                <a:alphaOff val="0"/>
              </a:schemeClr>
            </a:fillRef>
            <a:effectRef idx="2">
              <a:schemeClr val="accent2">
                <a:hueOff val="-1093548"/>
                <a:satOff val="-2105"/>
                <a:lumOff val="14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25355" rIns="87802" bIns="125354" numCol="1" spcCol="1270" rtlCol="0" anchor="ctr" anchorCtr="0">
              <a:noAutofit/>
            </a:bodyPr>
            <a:lstStyle/>
            <a:p>
              <a:pPr lvl="0" algn="ctr" defTabSz="4445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1000" b="1" kern="12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1" name="Forma libre 10"/>
            <p:cNvSpPr/>
            <p:nvPr/>
          </p:nvSpPr>
          <p:spPr>
            <a:xfrm>
              <a:off x="10082181" y="4053588"/>
              <a:ext cx="1857115" cy="1857115"/>
            </a:xfrm>
            <a:custGeom>
              <a:avLst/>
              <a:gdLst>
                <a:gd name="connsiteX0" fmla="*/ 0 w 1857115"/>
                <a:gd name="connsiteY0" fmla="*/ 928558 h 1857115"/>
                <a:gd name="connsiteX1" fmla="*/ 928558 w 1857115"/>
                <a:gd name="connsiteY1" fmla="*/ 0 h 1857115"/>
                <a:gd name="connsiteX2" fmla="*/ 1857116 w 1857115"/>
                <a:gd name="connsiteY2" fmla="*/ 928558 h 1857115"/>
                <a:gd name="connsiteX3" fmla="*/ 928558 w 1857115"/>
                <a:gd name="connsiteY3" fmla="*/ 1857116 h 1857115"/>
                <a:gd name="connsiteX4" fmla="*/ 0 w 1857115"/>
                <a:gd name="connsiteY4" fmla="*/ 928558 h 185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115" h="1857115">
                  <a:moveTo>
                    <a:pt x="0" y="928558"/>
                  </a:moveTo>
                  <a:cubicBezTo>
                    <a:pt x="0" y="415730"/>
                    <a:pt x="415730" y="0"/>
                    <a:pt x="928558" y="0"/>
                  </a:cubicBezTo>
                  <a:cubicBezTo>
                    <a:pt x="1441386" y="0"/>
                    <a:pt x="1857116" y="415730"/>
                    <a:pt x="1857116" y="928558"/>
                  </a:cubicBezTo>
                  <a:cubicBezTo>
                    <a:pt x="1857116" y="1441386"/>
                    <a:pt x="1441386" y="1857116"/>
                    <a:pt x="928558" y="1857116"/>
                  </a:cubicBezTo>
                  <a:cubicBezTo>
                    <a:pt x="415730" y="1857116"/>
                    <a:pt x="0" y="1441386"/>
                    <a:pt x="0" y="928558"/>
                  </a:cubicBezTo>
                  <a:close/>
                </a:path>
              </a:pathLst>
            </a:cu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-2187096"/>
                <a:satOff val="-4210"/>
                <a:lumOff val="294"/>
                <a:alphaOff val="0"/>
              </a:schemeClr>
            </a:fillRef>
            <a:effectRef idx="2">
              <a:schemeClr val="accent2">
                <a:hueOff val="-2187096"/>
                <a:satOff val="-4210"/>
                <a:lumOff val="29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2288" tIns="292288" rIns="292288" bIns="292288" numCol="1" spcCol="1270" rtlCol="0" anchor="ctr" anchorCtr="0">
              <a:noAutofit/>
            </a:bodyPr>
            <a:lstStyle/>
            <a:p>
              <a:pPr lvl="0" algn="ctr" defTabSz="7112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s-ES" sz="1600" b="1" kern="1200" noProof="0" dirty="0" smtClean="0">
                  <a:solidFill>
                    <a:schemeClr val="tx1"/>
                  </a:solidFill>
                </a:rPr>
                <a:t>Directa: en sangre extraída</a:t>
              </a:r>
              <a:endParaRPr lang="es-ES" sz="1600" b="1" kern="12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3" name="Forma libre 12"/>
            <p:cNvSpPr/>
            <p:nvPr/>
          </p:nvSpPr>
          <p:spPr>
            <a:xfrm rot="13522165">
              <a:off x="10297200" y="3681096"/>
              <a:ext cx="245561" cy="626776"/>
            </a:xfrm>
            <a:custGeom>
              <a:avLst/>
              <a:gdLst>
                <a:gd name="connsiteX0" fmla="*/ 0 w 245560"/>
                <a:gd name="connsiteY0" fmla="*/ 125355 h 626776"/>
                <a:gd name="connsiteX1" fmla="*/ 122780 w 245560"/>
                <a:gd name="connsiteY1" fmla="*/ 125355 h 626776"/>
                <a:gd name="connsiteX2" fmla="*/ 122780 w 245560"/>
                <a:gd name="connsiteY2" fmla="*/ 0 h 626776"/>
                <a:gd name="connsiteX3" fmla="*/ 245560 w 245560"/>
                <a:gd name="connsiteY3" fmla="*/ 313388 h 626776"/>
                <a:gd name="connsiteX4" fmla="*/ 122780 w 245560"/>
                <a:gd name="connsiteY4" fmla="*/ 626776 h 626776"/>
                <a:gd name="connsiteX5" fmla="*/ 122780 w 245560"/>
                <a:gd name="connsiteY5" fmla="*/ 501421 h 626776"/>
                <a:gd name="connsiteX6" fmla="*/ 0 w 245560"/>
                <a:gd name="connsiteY6" fmla="*/ 501421 h 626776"/>
                <a:gd name="connsiteX7" fmla="*/ 0 w 245560"/>
                <a:gd name="connsiteY7" fmla="*/ 125355 h 62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60" h="626776">
                  <a:moveTo>
                    <a:pt x="245559" y="501421"/>
                  </a:moveTo>
                  <a:lnTo>
                    <a:pt x="122780" y="501421"/>
                  </a:lnTo>
                  <a:lnTo>
                    <a:pt x="122780" y="626776"/>
                  </a:lnTo>
                  <a:lnTo>
                    <a:pt x="1" y="313388"/>
                  </a:lnTo>
                  <a:lnTo>
                    <a:pt x="122780" y="0"/>
                  </a:lnTo>
                  <a:lnTo>
                    <a:pt x="122780" y="125355"/>
                  </a:lnTo>
                  <a:lnTo>
                    <a:pt x="245559" y="125355"/>
                  </a:lnTo>
                  <a:lnTo>
                    <a:pt x="245559" y="501421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-2187096"/>
                <a:satOff val="-4210"/>
                <a:lumOff val="294"/>
                <a:alphaOff val="0"/>
              </a:schemeClr>
            </a:fillRef>
            <a:effectRef idx="2">
              <a:schemeClr val="accent2">
                <a:hueOff val="-2187096"/>
                <a:satOff val="-4210"/>
                <a:lumOff val="29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3667" tIns="125355" rIns="1" bIns="125354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3000" kern="1200"/>
            </a:p>
          </p:txBody>
        </p:sp>
        <p:sp>
          <p:nvSpPr>
            <p:cNvPr id="14" name="Forma libre 13"/>
            <p:cNvSpPr/>
            <p:nvPr/>
          </p:nvSpPr>
          <p:spPr>
            <a:xfrm>
              <a:off x="7158448" y="3926944"/>
              <a:ext cx="1857115" cy="1857115"/>
            </a:xfrm>
            <a:custGeom>
              <a:avLst/>
              <a:gdLst>
                <a:gd name="connsiteX0" fmla="*/ 0 w 1857115"/>
                <a:gd name="connsiteY0" fmla="*/ 928558 h 1857115"/>
                <a:gd name="connsiteX1" fmla="*/ 928558 w 1857115"/>
                <a:gd name="connsiteY1" fmla="*/ 0 h 1857115"/>
                <a:gd name="connsiteX2" fmla="*/ 1857116 w 1857115"/>
                <a:gd name="connsiteY2" fmla="*/ 928558 h 1857115"/>
                <a:gd name="connsiteX3" fmla="*/ 928558 w 1857115"/>
                <a:gd name="connsiteY3" fmla="*/ 1857116 h 1857115"/>
                <a:gd name="connsiteX4" fmla="*/ 0 w 1857115"/>
                <a:gd name="connsiteY4" fmla="*/ 928558 h 185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115" h="1857115">
                  <a:moveTo>
                    <a:pt x="0" y="928558"/>
                  </a:moveTo>
                  <a:cubicBezTo>
                    <a:pt x="0" y="415730"/>
                    <a:pt x="415730" y="0"/>
                    <a:pt x="928558" y="0"/>
                  </a:cubicBezTo>
                  <a:cubicBezTo>
                    <a:pt x="1441386" y="0"/>
                    <a:pt x="1857116" y="415730"/>
                    <a:pt x="1857116" y="928558"/>
                  </a:cubicBezTo>
                  <a:cubicBezTo>
                    <a:pt x="1857116" y="1441386"/>
                    <a:pt x="1441386" y="1857116"/>
                    <a:pt x="928558" y="1857116"/>
                  </a:cubicBezTo>
                  <a:cubicBezTo>
                    <a:pt x="415730" y="1857116"/>
                    <a:pt x="0" y="1441386"/>
                    <a:pt x="0" y="928558"/>
                  </a:cubicBezTo>
                  <a:close/>
                </a:path>
              </a:pathLst>
            </a:cu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-3280644"/>
                <a:satOff val="-6315"/>
                <a:lumOff val="441"/>
                <a:alphaOff val="0"/>
              </a:schemeClr>
            </a:fillRef>
            <a:effectRef idx="2">
              <a:schemeClr val="accent2">
                <a:hueOff val="-3280644"/>
                <a:satOff val="-6315"/>
                <a:lumOff val="44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91018" tIns="291018" rIns="291018" bIns="291018" numCol="1" spcCol="1270" rtlCol="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s-ES" sz="1500" b="1" kern="1200" noProof="0" dirty="0" smtClean="0">
                  <a:solidFill>
                    <a:schemeClr val="tx1"/>
                  </a:solidFill>
                </a:rPr>
                <a:t>Indirecta: en aire exhalado</a:t>
              </a:r>
            </a:p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s-ES" sz="1000" b="1" kern="1200" noProof="0" dirty="0" smtClean="0">
                  <a:solidFill>
                    <a:schemeClr val="tx1"/>
                  </a:solidFill>
                </a:rPr>
                <a:t>Test de alcoholemia vehicular</a:t>
              </a:r>
              <a:endParaRPr lang="es-ES" sz="1000" b="1" kern="12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6" name="Forma libre 15"/>
            <p:cNvSpPr/>
            <p:nvPr/>
          </p:nvSpPr>
          <p:spPr>
            <a:xfrm>
              <a:off x="4327898" y="1417550"/>
              <a:ext cx="1857115" cy="1857115"/>
            </a:xfrm>
            <a:custGeom>
              <a:avLst/>
              <a:gdLst>
                <a:gd name="connsiteX0" fmla="*/ 0 w 1857115"/>
                <a:gd name="connsiteY0" fmla="*/ 928558 h 1857115"/>
                <a:gd name="connsiteX1" fmla="*/ 928558 w 1857115"/>
                <a:gd name="connsiteY1" fmla="*/ 0 h 1857115"/>
                <a:gd name="connsiteX2" fmla="*/ 1857116 w 1857115"/>
                <a:gd name="connsiteY2" fmla="*/ 928558 h 1857115"/>
                <a:gd name="connsiteX3" fmla="*/ 928558 w 1857115"/>
                <a:gd name="connsiteY3" fmla="*/ 1857116 h 1857115"/>
                <a:gd name="connsiteX4" fmla="*/ 0 w 1857115"/>
                <a:gd name="connsiteY4" fmla="*/ 928558 h 185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7115" h="1857115">
                  <a:moveTo>
                    <a:pt x="0" y="928558"/>
                  </a:moveTo>
                  <a:cubicBezTo>
                    <a:pt x="0" y="415730"/>
                    <a:pt x="415730" y="0"/>
                    <a:pt x="928558" y="0"/>
                  </a:cubicBezTo>
                  <a:cubicBezTo>
                    <a:pt x="1441386" y="0"/>
                    <a:pt x="1857116" y="415730"/>
                    <a:pt x="1857116" y="928558"/>
                  </a:cubicBezTo>
                  <a:cubicBezTo>
                    <a:pt x="1857116" y="1441386"/>
                    <a:pt x="1441386" y="1857116"/>
                    <a:pt x="928558" y="1857116"/>
                  </a:cubicBezTo>
                  <a:cubicBezTo>
                    <a:pt x="415730" y="1857116"/>
                    <a:pt x="0" y="1441386"/>
                    <a:pt x="0" y="928558"/>
                  </a:cubicBezTo>
                  <a:close/>
                </a:path>
              </a:pathLst>
            </a:cu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-4374192"/>
                <a:satOff val="-8420"/>
                <a:lumOff val="588"/>
                <a:alphaOff val="0"/>
              </a:schemeClr>
            </a:fillRef>
            <a:effectRef idx="2">
              <a:schemeClr val="accent2">
                <a:hueOff val="-4374192"/>
                <a:satOff val="-8420"/>
                <a:lumOff val="58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9748" tIns="289748" rIns="289748" bIns="289748" numCol="1" spcCol="1270" rtlCol="0" anchor="ctr" anchorCtr="0">
              <a:noAutofit/>
            </a:bodyPr>
            <a:lstStyle/>
            <a:p>
              <a:pPr lvl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s-ES" sz="1400" b="1" kern="1200" noProof="0" dirty="0" smtClean="0">
                  <a:solidFill>
                    <a:schemeClr val="tx1"/>
                  </a:solidFill>
                </a:rPr>
                <a:t>Estimaciones</a:t>
              </a:r>
              <a:endParaRPr lang="es-ES" sz="1400" b="1" kern="12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7" name="Forma libre 16"/>
            <p:cNvSpPr/>
            <p:nvPr/>
          </p:nvSpPr>
          <p:spPr>
            <a:xfrm rot="8896121">
              <a:off x="6168390" y="1410714"/>
              <a:ext cx="367093" cy="626776"/>
            </a:xfrm>
            <a:custGeom>
              <a:avLst/>
              <a:gdLst>
                <a:gd name="connsiteX0" fmla="*/ 0 w 367093"/>
                <a:gd name="connsiteY0" fmla="*/ 125355 h 626776"/>
                <a:gd name="connsiteX1" fmla="*/ 183547 w 367093"/>
                <a:gd name="connsiteY1" fmla="*/ 125355 h 626776"/>
                <a:gd name="connsiteX2" fmla="*/ 183547 w 367093"/>
                <a:gd name="connsiteY2" fmla="*/ 0 h 626776"/>
                <a:gd name="connsiteX3" fmla="*/ 367093 w 367093"/>
                <a:gd name="connsiteY3" fmla="*/ 313388 h 626776"/>
                <a:gd name="connsiteX4" fmla="*/ 183547 w 367093"/>
                <a:gd name="connsiteY4" fmla="*/ 626776 h 626776"/>
                <a:gd name="connsiteX5" fmla="*/ 183547 w 367093"/>
                <a:gd name="connsiteY5" fmla="*/ 501421 h 626776"/>
                <a:gd name="connsiteX6" fmla="*/ 0 w 367093"/>
                <a:gd name="connsiteY6" fmla="*/ 501421 h 626776"/>
                <a:gd name="connsiteX7" fmla="*/ 0 w 367093"/>
                <a:gd name="connsiteY7" fmla="*/ 125355 h 62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093" h="626776">
                  <a:moveTo>
                    <a:pt x="0" y="125355"/>
                  </a:moveTo>
                  <a:lnTo>
                    <a:pt x="183547" y="125355"/>
                  </a:lnTo>
                  <a:lnTo>
                    <a:pt x="183547" y="0"/>
                  </a:lnTo>
                  <a:lnTo>
                    <a:pt x="367093" y="313388"/>
                  </a:lnTo>
                  <a:lnTo>
                    <a:pt x="183547" y="626776"/>
                  </a:lnTo>
                  <a:lnTo>
                    <a:pt x="183547" y="501421"/>
                  </a:lnTo>
                  <a:lnTo>
                    <a:pt x="0" y="501421"/>
                  </a:lnTo>
                  <a:lnTo>
                    <a:pt x="0" y="125355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-4374192"/>
                <a:satOff val="-8420"/>
                <a:lumOff val="588"/>
                <a:alphaOff val="0"/>
              </a:schemeClr>
            </a:fillRef>
            <a:effectRef idx="2">
              <a:schemeClr val="accent2">
                <a:hueOff val="-4374192"/>
                <a:satOff val="-8420"/>
                <a:lumOff val="58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25354" rIns="110128" bIns="125355" numCol="1" spcCol="1270" rtlCol="0" anchor="ctr" anchorCtr="0">
              <a:noAutofit/>
            </a:bodyPr>
            <a:lstStyle/>
            <a:p>
              <a:pPr lvl="0" algn="ctr" defTabSz="4445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s-ES" sz="1000" b="1" kern="1200" noProof="0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Elipse 28"/>
          <p:cNvSpPr/>
          <p:nvPr/>
        </p:nvSpPr>
        <p:spPr>
          <a:xfrm>
            <a:off x="4128718" y="1361023"/>
            <a:ext cx="2272081" cy="232591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CuadroTexto 30"/>
          <p:cNvSpPr txBox="1"/>
          <p:nvPr/>
        </p:nvSpPr>
        <p:spPr>
          <a:xfrm rot="21049622">
            <a:off x="4656406" y="4053588"/>
            <a:ext cx="2016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</a:rPr>
              <a:t>¿Cómo?</a:t>
            </a:r>
            <a:endParaRPr lang="es-AR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03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r="36395"/>
          <a:stretch/>
        </p:blipFill>
        <p:spPr>
          <a:xfrm>
            <a:off x="0" y="0"/>
            <a:ext cx="7752278" cy="6858000"/>
          </a:xfrm>
          <a:prstGeom prst="rect">
            <a:avLst/>
          </a:prstGeom>
        </p:spPr>
      </p:pic>
      <p:sp useBgFill="1">
        <p:nvSpPr>
          <p:cNvPr id="18" name="Rectángulo redondeado 17"/>
          <p:cNvSpPr/>
          <p:nvPr/>
        </p:nvSpPr>
        <p:spPr>
          <a:xfrm>
            <a:off x="8145265" y="1106942"/>
            <a:ext cx="3587262" cy="167211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2278" y="142417"/>
            <a:ext cx="4220307" cy="1231803"/>
          </a:xfrm>
          <a:noFill/>
        </p:spPr>
        <p:txBody>
          <a:bodyPr rtlCol="0">
            <a:normAutofit/>
          </a:bodyPr>
          <a:lstStyle/>
          <a:p>
            <a:pPr rtl="0"/>
            <a:r>
              <a:rPr lang="es-ES" sz="4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Alcoholemia</a:t>
            </a:r>
            <a:endParaRPr lang="es-ES" sz="4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8145265" y="1261689"/>
            <a:ext cx="358726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 la </a:t>
            </a:r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concentración de etanol en la sangre</a:t>
            </a: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expresada como </a:t>
            </a:r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gramos de etanol por litro de sangre</a:t>
            </a:r>
            <a:endParaRPr lang="es-AR" sz="2000" b="1" dirty="0"/>
          </a:p>
        </p:txBody>
      </p:sp>
      <p:sp>
        <p:nvSpPr>
          <p:cNvPr id="21" name="CuadroTexto 20"/>
          <p:cNvSpPr txBox="1"/>
          <p:nvPr/>
        </p:nvSpPr>
        <p:spPr>
          <a:xfrm rot="153463">
            <a:off x="6163317" y="3003002"/>
            <a:ext cx="5733149" cy="35394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3200" dirty="0" smtClean="0"/>
              <a:t>Si conozco la cantidad de etanol que ingerí, y el volumen de distribución en mi cuerpo, puedo </a:t>
            </a:r>
            <a:r>
              <a:rPr lang="es-ES" sz="3200" b="1" dirty="0" smtClean="0"/>
              <a:t>estimar</a:t>
            </a:r>
            <a:r>
              <a:rPr lang="es-ES" sz="3200" dirty="0" smtClean="0"/>
              <a:t> mi alcoholemia:</a:t>
            </a:r>
          </a:p>
          <a:p>
            <a:endParaRPr lang="es-ES" sz="2400" dirty="0" smtClean="0"/>
          </a:p>
          <a:p>
            <a:endParaRPr lang="es-ES" sz="2400" dirty="0"/>
          </a:p>
          <a:p>
            <a:r>
              <a:rPr lang="es-ES" sz="2400" dirty="0"/>
              <a:t>Alcoholemia = m(etanol ingerido)/V(sangre)</a:t>
            </a:r>
            <a:endParaRPr lang="es-AR" sz="2400" dirty="0"/>
          </a:p>
          <a:p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330442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672" y="487963"/>
            <a:ext cx="11380914" cy="1231803"/>
          </a:xfrm>
          <a:noFill/>
        </p:spPr>
        <p:txBody>
          <a:bodyPr rtlCol="0">
            <a:normAutofit/>
          </a:bodyPr>
          <a:lstStyle/>
          <a:p>
            <a:pPr rtl="0"/>
            <a:r>
              <a:rPr lang="es-ES" sz="4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Estimación de la Alcoholemia</a:t>
            </a:r>
            <a:endParaRPr lang="es-ES" sz="4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21" name="CuadroTexto 20"/>
          <p:cNvSpPr txBox="1"/>
          <p:nvPr/>
        </p:nvSpPr>
        <p:spPr>
          <a:xfrm rot="153463">
            <a:off x="3211862" y="1845927"/>
            <a:ext cx="5733149" cy="35394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3200" dirty="0" smtClean="0"/>
              <a:t>Si conozco la cantidad de etanol que ingerí, y el volumen de distribución en mi cuerpo, puedo </a:t>
            </a:r>
            <a:r>
              <a:rPr lang="es-ES" sz="3200" b="1" dirty="0" smtClean="0"/>
              <a:t>estimar</a:t>
            </a:r>
            <a:r>
              <a:rPr lang="es-ES" sz="3200" dirty="0" smtClean="0"/>
              <a:t> mi alcoholemia:</a:t>
            </a:r>
          </a:p>
          <a:p>
            <a:endParaRPr lang="es-ES" sz="2400" dirty="0" smtClean="0"/>
          </a:p>
          <a:p>
            <a:endParaRPr lang="es-ES" sz="2400" dirty="0"/>
          </a:p>
          <a:p>
            <a:r>
              <a:rPr lang="es-ES" sz="2400" dirty="0"/>
              <a:t>Alcoholemia = m(etanol ingerido</a:t>
            </a:r>
            <a:r>
              <a:rPr lang="es-ES" sz="2400" dirty="0" smtClean="0"/>
              <a:t>) / V(sangre</a:t>
            </a:r>
            <a:r>
              <a:rPr lang="es-ES" sz="2400" dirty="0"/>
              <a:t>)</a:t>
            </a:r>
            <a:endParaRPr lang="es-AR" sz="2400" dirty="0"/>
          </a:p>
          <a:p>
            <a:endParaRPr lang="es-ES" sz="2400" dirty="0" smtClean="0"/>
          </a:p>
        </p:txBody>
      </p:sp>
      <p:sp>
        <p:nvSpPr>
          <p:cNvPr id="2" name="Elipse 1"/>
          <p:cNvSpPr/>
          <p:nvPr/>
        </p:nvSpPr>
        <p:spPr>
          <a:xfrm>
            <a:off x="5036234" y="4332847"/>
            <a:ext cx="2293034" cy="9144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Elipse 2"/>
          <p:cNvSpPr/>
          <p:nvPr/>
        </p:nvSpPr>
        <p:spPr>
          <a:xfrm>
            <a:off x="7540283" y="4445391"/>
            <a:ext cx="1294228" cy="81592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7" name="Conector recto de flecha 6"/>
          <p:cNvCxnSpPr>
            <a:stCxn id="2" idx="1"/>
          </p:cNvCxnSpPr>
          <p:nvPr/>
        </p:nvCxnSpPr>
        <p:spPr>
          <a:xfrm flipH="1" flipV="1">
            <a:off x="2152357" y="3446585"/>
            <a:ext cx="3219684" cy="10201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>
            <a:stCxn id="3" idx="7"/>
          </p:cNvCxnSpPr>
          <p:nvPr/>
        </p:nvCxnSpPr>
        <p:spPr>
          <a:xfrm flipV="1">
            <a:off x="8644976" y="2951569"/>
            <a:ext cx="822581" cy="1613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284004" y="3220386"/>
            <a:ext cx="19976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No todo el etanol ingerido estará en sangre al mismo tiempo, si la ingesta es lenta ocurre que una parte ya se metabolizó o eliminó mientras otra parte aún se está ingiriendo y absorbiendo</a:t>
            </a:r>
            <a:endParaRPr lang="es-AR" dirty="0"/>
          </a:p>
        </p:txBody>
      </p:sp>
      <p:sp>
        <p:nvSpPr>
          <p:cNvPr id="11" name="CuadroTexto 10"/>
          <p:cNvSpPr txBox="1"/>
          <p:nvPr/>
        </p:nvSpPr>
        <p:spPr>
          <a:xfrm>
            <a:off x="9608234" y="2644726"/>
            <a:ext cx="23643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No lo conocemos ni puede medirse. Se estima considerando: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Peso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Género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Tipo de cuerpo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3063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ota">
  <a:themeElements>
    <a:clrScheme name="Got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Got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97E0B37-40BF-4857-B2E5-B52E6B39D4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E158AC7-AA74-4FE4-9207-24EA2187AA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B31D25-712D-46FD-A9DF-85443E55562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TM04033925[[fn=Gota]]</Template>
  <TotalTime>0</TotalTime>
  <Words>728</Words>
  <Application>Microsoft Office PowerPoint</Application>
  <PresentationFormat>Panorámica</PresentationFormat>
  <Paragraphs>77</Paragraphs>
  <Slides>11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Tw Cen MT</vt:lpstr>
      <vt:lpstr>Gota</vt:lpstr>
      <vt:lpstr>El etanol en nuestro organismo</vt:lpstr>
      <vt:lpstr>Toxicología ciencia forense que estudia las interacciones de sustancias tóxicas y organismos</vt:lpstr>
      <vt:lpstr>Toxicocinética: Las 4 etapas del viaje de una sustancia tóxica por nuestro cuerpo</vt:lpstr>
      <vt:lpstr>¿Cómo son estos pasos en el caso del etanol?</vt:lpstr>
      <vt:lpstr>Alcoholemia</vt:lpstr>
      <vt:lpstr>Alcoholemia</vt:lpstr>
      <vt:lpstr>Presentación de PowerPoint</vt:lpstr>
      <vt:lpstr>Alcoholemia</vt:lpstr>
      <vt:lpstr>Estimación de la Alcoholemia</vt:lpstr>
      <vt:lpstr>Estimación de la Alcoholemia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2020-10-01T13:45:36Z</dcterms:created>
  <dcterms:modified xsi:type="dcterms:W3CDTF">2020-10-01T16:10:54Z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